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60" r:id="rId5"/>
    <p:sldId id="261" r:id="rId6"/>
    <p:sldId id="263" r:id="rId7"/>
    <p:sldId id="264" r:id="rId8"/>
    <p:sldId id="265" r:id="rId9"/>
    <p:sldId id="266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F9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05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7A16-07B7-453D-BA19-7E44EFA03CEB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DAFC-76E3-46B6-8528-B5362FCC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16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7A16-07B7-453D-BA19-7E44EFA03CEB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DAFC-76E3-46B6-8528-B5362FCC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8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7A16-07B7-453D-BA19-7E44EFA03CEB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DAFC-76E3-46B6-8528-B5362FCC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9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7A16-07B7-453D-BA19-7E44EFA03CEB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DAFC-76E3-46B6-8528-B5362FCC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1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7A16-07B7-453D-BA19-7E44EFA03CEB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DAFC-76E3-46B6-8528-B5362FCC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0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7A16-07B7-453D-BA19-7E44EFA03CEB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DAFC-76E3-46B6-8528-B5362FCC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18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7A16-07B7-453D-BA19-7E44EFA03CEB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DAFC-76E3-46B6-8528-B5362FCC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0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7A16-07B7-453D-BA19-7E44EFA03CEB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DAFC-76E3-46B6-8528-B5362FCC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8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7A16-07B7-453D-BA19-7E44EFA03CEB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DAFC-76E3-46B6-8528-B5362FCC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82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7A16-07B7-453D-BA19-7E44EFA03CEB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DAFC-76E3-46B6-8528-B5362FCC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3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7A16-07B7-453D-BA19-7E44EFA03CEB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DAFC-76E3-46B6-8528-B5362FCC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5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47A16-07B7-453D-BA19-7E44EFA03CEB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DDAFC-76E3-46B6-8528-B5362FCC9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9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94021" y="2229852"/>
            <a:ext cx="8005010" cy="2566736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79558" y="3097722"/>
            <a:ext cx="71514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Cambria" panose="02040503050406030204" pitchFamily="18" charset="0"/>
                <a:ea typeface="Cambria" panose="02040503050406030204" pitchFamily="18" charset="0"/>
              </a:rPr>
              <a:t>VĂN BẢN </a:t>
            </a:r>
            <a:r>
              <a:rPr lang="en-US" sz="4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TƯỜNG </a:t>
            </a:r>
            <a:r>
              <a:rPr lang="en-US" sz="4800" b="1" dirty="0">
                <a:latin typeface="Cambria" panose="02040503050406030204" pitchFamily="18" charset="0"/>
                <a:ea typeface="Cambria" panose="02040503050406030204" pitchFamily="18" charset="0"/>
              </a:rPr>
              <a:t>TRÌNH</a:t>
            </a:r>
            <a:endParaRPr lang="en-US" sz="4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34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76462" y="2492714"/>
            <a:ext cx="1885801" cy="12694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  <a:r>
              <a:rPr lang="vi-VN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Lưu</a:t>
            </a:r>
            <a:r>
              <a:rPr lang="en-US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ý</a:t>
            </a:r>
            <a:endParaRPr lang="en-US" sz="28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79387" y="321013"/>
            <a:ext cx="8531158" cy="72957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Tên văn bản dùng chữ in hoa, viết khổ to cho nổi bật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79387" y="1374032"/>
            <a:ext cx="8531158" cy="144942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Chừa khoảng cách hơn một dòng giữa các phần quốc hiệu và tiêu ngữ; địa điểm và thời gian làm tường trình; tên văn bản và nội dung tường trình để dễ phân biệt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79388" y="3429000"/>
            <a:ext cx="8531157" cy="107977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Không viết quá sát lề giấy bên trái, không để phần trên trang giấy có khoảng trống quá lớn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79387" y="4824922"/>
            <a:ext cx="8531157" cy="158560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Dùng câu trần thuật ngắn gọn, chính xác, ngôn từ mang màu sắc khách quan, không dùng từ nhiều nghĩa, biện pháp tu từ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8" name="Straight Arrow Connector 7"/>
          <p:cNvCxnSpPr>
            <a:stCxn id="2" idx="3"/>
            <a:endCxn id="3" idx="1"/>
          </p:cNvCxnSpPr>
          <p:nvPr/>
        </p:nvCxnSpPr>
        <p:spPr>
          <a:xfrm flipV="1">
            <a:off x="2062264" y="685800"/>
            <a:ext cx="817123" cy="25194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" idx="3"/>
            <a:endCxn id="4" idx="1"/>
          </p:cNvCxnSpPr>
          <p:nvPr/>
        </p:nvCxnSpPr>
        <p:spPr>
          <a:xfrm flipV="1">
            <a:off x="2062264" y="2098743"/>
            <a:ext cx="817123" cy="11065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3"/>
            <a:endCxn id="5" idx="1"/>
          </p:cNvCxnSpPr>
          <p:nvPr/>
        </p:nvCxnSpPr>
        <p:spPr>
          <a:xfrm>
            <a:off x="2062264" y="3205264"/>
            <a:ext cx="817124" cy="7636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2" idx="3"/>
            <a:endCxn id="6" idx="1"/>
          </p:cNvCxnSpPr>
          <p:nvPr/>
        </p:nvCxnSpPr>
        <p:spPr>
          <a:xfrm>
            <a:off x="2062264" y="3205264"/>
            <a:ext cx="817123" cy="24124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21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1963452" y="1511540"/>
            <a:ext cx="6429982" cy="3156626"/>
          </a:xfrm>
          <a:prstGeom prst="cloudCallout">
            <a:avLst>
              <a:gd name="adj1" fmla="val 69072"/>
              <a:gd name="adj2" fmla="val 4580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28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Lớp 7 các em đã được học các kiểu văn bản hành chính nào? Đặc điểm của các kiểu văn bản hành chính đó?</a:t>
            </a:r>
            <a:endParaRPr lang="en-US" sz="2800" b="1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30442" y="1042650"/>
            <a:ext cx="10090485" cy="535166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 kiểu văn bản hành chính đã học ở lớp 7: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vi-VN" sz="2800" b="1" i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Văn bản đề nghị (kiến nghị): </a:t>
            </a:r>
            <a:r>
              <a:rPr lang="vi-VN" sz="28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Là văn bản của các cá nhân (tập thể) gửi lên các cá nhân (tổ chức) có thẩm quyền để giải quyết một nhu cầu, quyền lợi chính đáng</a:t>
            </a:r>
            <a:r>
              <a:rPr lang="vi-VN" sz="28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vi-VN" sz="28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28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vi-VN" sz="2800" b="1" i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Văn bản báo cáo: </a:t>
            </a:r>
            <a:r>
              <a:rPr lang="vi-VN" sz="28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Là văn bản tổng hợp trình bày về tình hình, sự việc và các kết quả đã đạt được của một cá nhân hay tập thể gửi lên cấp trên.</a:t>
            </a:r>
            <a:endParaRPr lang="en-US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74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4266" y="2058834"/>
            <a:ext cx="72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chemeClr val="accent4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I. ĐẶC ĐIỂM CỦA VĂN BẢN TƯỜNG TRÌNH</a:t>
            </a:r>
            <a:endParaRPr lang="en-US" sz="2800" b="1" dirty="0">
              <a:solidFill>
                <a:schemeClr val="accent4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4266" y="2697832"/>
            <a:ext cx="61576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vi-VN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Tìm </a:t>
            </a:r>
            <a:r>
              <a:rPr lang="vi-VN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hiểu ví dụ (SGK/133-134</a:t>
            </a:r>
            <a:r>
              <a:rPr lang="vi-VN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endParaRPr lang="en-US" sz="2800" b="1" dirty="0" smtClean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AutoNum type="arabicPeriod"/>
            </a:pPr>
            <a:r>
              <a:rPr lang="en-US" sz="28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Nhận</a:t>
            </a:r>
            <a:r>
              <a:rPr lang="en-US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xét</a:t>
            </a:r>
            <a:endParaRPr lang="en-US" sz="28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15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5225" y="1517513"/>
            <a:ext cx="10720962" cy="5073947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37745" y="313162"/>
            <a:ext cx="11410544" cy="99222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SUY NGHĨ CÁ NHÂN TRONG 5 PHÚT: </a:t>
            </a:r>
            <a:endParaRPr lang="en-US" sz="2400" b="1" dirty="0" smtClean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vi-VN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Quan </a:t>
            </a:r>
            <a:r>
              <a:rPr lang="vi-VN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sát 2 văn bản ở SGK và trả lời các câu hỏi và điền vào nội dung bảng sau:</a:t>
            </a:r>
            <a:endParaRPr lang="en-US" sz="24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529639"/>
              </p:ext>
            </p:extLst>
          </p:nvPr>
        </p:nvGraphicFramePr>
        <p:xfrm>
          <a:off x="845225" y="1517514"/>
          <a:ext cx="10720962" cy="507394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573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3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73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0392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Phương</a:t>
                      </a:r>
                      <a:r>
                        <a:rPr lang="vi-VN" sz="2400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diện nhận xét</a:t>
                      </a:r>
                      <a:endParaRPr lang="en-US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Văn</a:t>
                      </a:r>
                      <a:r>
                        <a:rPr lang="vi-VN" sz="2400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bản 1</a:t>
                      </a:r>
                      <a:endParaRPr lang="en-US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Văn</a:t>
                      </a:r>
                      <a:r>
                        <a:rPr lang="vi-VN" sz="2400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bản 2</a:t>
                      </a:r>
                      <a:endParaRPr lang="en-US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0119">
                <a:tc>
                  <a:txBody>
                    <a:bodyPr/>
                    <a:lstStyle/>
                    <a:p>
                      <a:r>
                        <a:rPr lang="vi-VN" sz="2400" b="1" i="1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Người viết</a:t>
                      </a:r>
                      <a:endParaRPr lang="en-US" sz="2400" b="1" i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0119">
                <a:tc>
                  <a:txBody>
                    <a:bodyPr/>
                    <a:lstStyle/>
                    <a:p>
                      <a:r>
                        <a:rPr lang="vi-VN" sz="2400" b="1" i="1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Người nhận</a:t>
                      </a:r>
                      <a:endParaRPr lang="en-US" sz="2400" b="1" i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0119">
                <a:tc>
                  <a:txBody>
                    <a:bodyPr/>
                    <a:lstStyle/>
                    <a:p>
                      <a:r>
                        <a:rPr lang="vi-VN" sz="2400" b="1" i="1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Mục đích</a:t>
                      </a:r>
                      <a:r>
                        <a:rPr lang="vi-VN" sz="2400" b="1" i="1" baseline="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của bản tường trình</a:t>
                      </a:r>
                      <a:endParaRPr lang="en-US" sz="2400" b="1" i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0119">
                <a:tc>
                  <a:txBody>
                    <a:bodyPr/>
                    <a:lstStyle/>
                    <a:p>
                      <a:r>
                        <a:rPr lang="vi-VN" sz="2400" b="1" i="1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Nội dung được</a:t>
                      </a:r>
                      <a:r>
                        <a:rPr lang="vi-VN" sz="2400" b="1" i="1" baseline="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trình bày</a:t>
                      </a:r>
                      <a:endParaRPr lang="en-US" sz="2400" b="1" i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0119">
                <a:tc>
                  <a:txBody>
                    <a:bodyPr/>
                    <a:lstStyle/>
                    <a:p>
                      <a:r>
                        <a:rPr lang="vi-VN" sz="2400" b="1" i="1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Thể thức</a:t>
                      </a:r>
                      <a:r>
                        <a:rPr lang="vi-VN" sz="2400" b="1" i="1" baseline="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được trình bày</a:t>
                      </a:r>
                      <a:endParaRPr lang="en-US" sz="2400" b="1" i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0119">
                <a:tc>
                  <a:txBody>
                    <a:bodyPr/>
                    <a:lstStyle/>
                    <a:p>
                      <a:r>
                        <a:rPr lang="vi-VN" sz="2400" b="1" i="1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Thái</a:t>
                      </a:r>
                      <a:r>
                        <a:rPr lang="vi-VN" sz="2400" b="1" i="1" baseline="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độ của người viết</a:t>
                      </a:r>
                      <a:endParaRPr lang="en-US" sz="2400" b="1" i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37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8270" y="14744"/>
            <a:ext cx="12163729" cy="6843256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772676"/>
              </p:ext>
            </p:extLst>
          </p:nvPr>
        </p:nvGraphicFramePr>
        <p:xfrm>
          <a:off x="294162" y="271349"/>
          <a:ext cx="11713182" cy="643338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7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4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1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0392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Phương</a:t>
                      </a:r>
                      <a:r>
                        <a:rPr lang="vi-VN" sz="2400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diện nhận xét</a:t>
                      </a:r>
                      <a:endParaRPr lang="en-US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Văn</a:t>
                      </a:r>
                      <a:r>
                        <a:rPr lang="vi-VN" sz="2400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bản 1</a:t>
                      </a:r>
                      <a:endParaRPr lang="en-US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Văn</a:t>
                      </a:r>
                      <a:r>
                        <a:rPr lang="vi-VN" sz="2400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bản 2</a:t>
                      </a:r>
                      <a:endParaRPr lang="en-US" sz="2400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828">
                <a:tc>
                  <a:txBody>
                    <a:bodyPr/>
                    <a:lstStyle/>
                    <a:p>
                      <a:r>
                        <a:rPr lang="vi-VN" sz="2400" b="1" i="1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Người viết</a:t>
                      </a:r>
                      <a:endParaRPr lang="en-US" sz="2400" b="1" i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9030">
                <a:tc>
                  <a:txBody>
                    <a:bodyPr/>
                    <a:lstStyle/>
                    <a:p>
                      <a:r>
                        <a:rPr lang="vi-VN" sz="2400" b="1" i="1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Người nhận</a:t>
                      </a:r>
                      <a:endParaRPr lang="en-US" sz="2400" b="1" i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7114">
                <a:tc>
                  <a:txBody>
                    <a:bodyPr/>
                    <a:lstStyle/>
                    <a:p>
                      <a:r>
                        <a:rPr lang="vi-VN" sz="2400" b="1" i="1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Mục đích</a:t>
                      </a:r>
                      <a:r>
                        <a:rPr lang="vi-VN" sz="2400" b="1" i="1" baseline="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của bản tường trình</a:t>
                      </a:r>
                      <a:endParaRPr lang="en-US" sz="2400" b="1" i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574">
                <a:tc>
                  <a:txBody>
                    <a:bodyPr/>
                    <a:lstStyle/>
                    <a:p>
                      <a:r>
                        <a:rPr lang="vi-VN" sz="2400" b="1" i="1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Nội dung được</a:t>
                      </a:r>
                      <a:r>
                        <a:rPr lang="vi-VN" sz="2400" b="1" i="1" baseline="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trình bày</a:t>
                      </a:r>
                      <a:endParaRPr lang="en-US" sz="2400" b="1" i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8420">
                <a:tc>
                  <a:txBody>
                    <a:bodyPr/>
                    <a:lstStyle/>
                    <a:p>
                      <a:r>
                        <a:rPr lang="vi-VN" sz="2400" b="1" i="1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Thể thức</a:t>
                      </a:r>
                      <a:r>
                        <a:rPr lang="vi-VN" sz="2400" b="1" i="1" baseline="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được trình bày</a:t>
                      </a:r>
                      <a:endParaRPr lang="en-US" sz="2400" b="1" i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8070">
                <a:tc>
                  <a:txBody>
                    <a:bodyPr/>
                    <a:lstStyle/>
                    <a:p>
                      <a:r>
                        <a:rPr lang="vi-VN" sz="2400" b="1" i="1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Thái</a:t>
                      </a:r>
                      <a:r>
                        <a:rPr lang="vi-VN" sz="2400" b="1" i="1" baseline="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độ của người viết</a:t>
                      </a:r>
                      <a:endParaRPr lang="en-US" sz="2400" b="1" i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46094" y="1107930"/>
            <a:ext cx="4225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HS: Phạm Việt Dũng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03942" y="1731336"/>
            <a:ext cx="46433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Cô giáo dạy Ngữ Văn: Nguyễn Thị Hương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6094" y="2592244"/>
            <a:ext cx="4740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Để cô giáo biết sự việc không nộp bài theo yêu cầu của cô và xin phép cô được nộp bài vào ngày khác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33645" y="3973669"/>
            <a:ext cx="4046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Rõ ràng, đầy đủ, chính xác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03942" y="4616430"/>
            <a:ext cx="4740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Đúng quy cách của bản tường trình (Ba phần: Mở đầu, nội dung, kết thúc)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03942" y="6040303"/>
            <a:ext cx="4046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Khách quan, trung thực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320" y="1107930"/>
            <a:ext cx="4225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HS: Vũ Ngọc Kí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32623" y="1731336"/>
            <a:ext cx="46433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Thầy Hiệu trưởng Trường THCS Hòa Bình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35346" y="2562333"/>
            <a:ext cx="43450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Để Nhà trường biết sự việc nhầm lẫn xe và nhờ Nhà trường tìm giúp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32623" y="3973668"/>
            <a:ext cx="4046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Rõ ràng, đầy đủ, chính xác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32623" y="4616430"/>
            <a:ext cx="46433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Đúng quy cách của bản tường trình (Ba phần: Mở đầu, nội dung, kết thúc)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32623" y="6027765"/>
            <a:ext cx="4046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Khách quan, trung thực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13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38079" y="2622030"/>
            <a:ext cx="2743200" cy="211090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ĐẶC ĐIỂM CỦA VĂN BẢN TƯỜNG TRÌNH</a:t>
            </a:r>
            <a:endParaRPr lang="en-US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Bent Arrow 3"/>
          <p:cNvSpPr/>
          <p:nvPr/>
        </p:nvSpPr>
        <p:spPr>
          <a:xfrm>
            <a:off x="1515125" y="1610353"/>
            <a:ext cx="2290050" cy="1011677"/>
          </a:xfrm>
          <a:prstGeom prst="ben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Bent Arrow 4"/>
          <p:cNvSpPr/>
          <p:nvPr/>
        </p:nvSpPr>
        <p:spPr>
          <a:xfrm rot="10800000" flipH="1">
            <a:off x="1515123" y="4732931"/>
            <a:ext cx="2290051" cy="1011677"/>
          </a:xfrm>
          <a:prstGeom prst="ben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05175" y="1415799"/>
            <a:ext cx="2085772" cy="10214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KHÁI NIỆM, MỤC ĐÍCH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53889" y="1074821"/>
            <a:ext cx="5937927" cy="15909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Là loại văn bản trình bày thiệt hại hay mức độ trách nhiệm của người tường trình trong các sự việc xảy ra gây hậu quả cần phải xem xét.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081279" y="3453745"/>
            <a:ext cx="723895" cy="413426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805174" y="3149756"/>
            <a:ext cx="2085772" cy="10214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NGƯỜI VIẾT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05174" y="4917759"/>
            <a:ext cx="2085772" cy="10214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NGƯỜI NHẬN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53890" y="3149756"/>
            <a:ext cx="3972938" cy="10262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Người có liên qua đến sự việc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53890" y="4917760"/>
            <a:ext cx="5700409" cy="10262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Cá nhân hoặc cơ quan có thẩm quyền xem xét và giải quyết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7" name="Straight Arrow Connector 16"/>
          <p:cNvCxnSpPr>
            <a:stCxn id="9" idx="3"/>
            <a:endCxn id="11" idx="1"/>
          </p:cNvCxnSpPr>
          <p:nvPr/>
        </p:nvCxnSpPr>
        <p:spPr>
          <a:xfrm>
            <a:off x="5890946" y="3660458"/>
            <a:ext cx="162944" cy="24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890946" y="1943526"/>
            <a:ext cx="162944" cy="24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903098" y="5457644"/>
            <a:ext cx="162944" cy="24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256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8270" y="14744"/>
            <a:ext cx="12163729" cy="6843256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2076" y="782681"/>
            <a:ext cx="7635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 Tình huống cần làm văn bản tường </a:t>
            </a:r>
            <a:r>
              <a:rPr lang="vi-VN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trình</a:t>
            </a:r>
            <a:endParaRPr lang="en-US" sz="28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74130" y="1707040"/>
            <a:ext cx="10800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Tình huống sau đây cần viết văn bản tường trình, đúng hay sai?</a:t>
            </a:r>
            <a:endParaRPr lang="en-US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344653"/>
              </p:ext>
            </p:extLst>
          </p:nvPr>
        </p:nvGraphicFramePr>
        <p:xfrm>
          <a:off x="747949" y="2501900"/>
          <a:ext cx="10730689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78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0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Tình</a:t>
                      </a:r>
                      <a:r>
                        <a:rPr lang="vi-VN" sz="2000" b="1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huống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b="1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Viết văn</a:t>
                      </a:r>
                      <a:r>
                        <a:rPr lang="vi-VN" sz="2000" b="1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bản tường trình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vi-VN" sz="28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a. Lớp</a:t>
                      </a:r>
                      <a:r>
                        <a:rPr lang="vi-VN" sz="280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em tự ý tổ chức đi tham quan mà không xin phép thầy, cô giáo chủ nhiệm.</a:t>
                      </a:r>
                      <a:endParaRPr lang="en-US" sz="28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b. Em làm</a:t>
                      </a:r>
                      <a:r>
                        <a:rPr lang="vi-VN" sz="280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hỏng dụng cụ thí nghiệm trong giờ thực hành.</a:t>
                      </a:r>
                      <a:endParaRPr lang="en-US" sz="28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vi-VN" sz="28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c. Một</a:t>
                      </a:r>
                      <a:r>
                        <a:rPr lang="vi-VN" sz="280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số học sinh nói chuyện riêng làm mất trật tự trong giờ học.</a:t>
                      </a:r>
                      <a:endParaRPr lang="en-US" sz="28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vi-VN" sz="28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d. Gia đình</a:t>
                      </a:r>
                      <a:r>
                        <a:rPr lang="vi-VN" sz="280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em bị kẻ gian đột nhập lấy trộm tài sản.</a:t>
                      </a:r>
                      <a:endParaRPr lang="en-US" sz="28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572017" y="3356043"/>
            <a:ext cx="1702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Đúng</a:t>
            </a:r>
            <a:endParaRPr lang="en-US" sz="24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72017" y="4189379"/>
            <a:ext cx="1702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Đúng</a:t>
            </a:r>
            <a:endParaRPr lang="en-US" sz="24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72017" y="4808761"/>
            <a:ext cx="1877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Sai (Viết bản kiểm điểm)</a:t>
            </a:r>
            <a:endParaRPr lang="en-US" sz="24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635247" y="5639758"/>
            <a:ext cx="1702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Đúng</a:t>
            </a:r>
            <a:endParaRPr lang="en-US" sz="24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2076" y="310245"/>
            <a:ext cx="72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chemeClr val="accent4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II. CÁCH LÀM VĂN BẢN TƯỜNG TRÌNH</a:t>
            </a:r>
            <a:endParaRPr lang="vi-VN" sz="2800" b="1" dirty="0" smtClean="0">
              <a:solidFill>
                <a:schemeClr val="accent4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09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8" grpId="0"/>
      <p:bldP spid="9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55720" y="427321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vi-VN" sz="2000" dirty="0">
                <a:latin typeface="Cambria" panose="02040503050406030204" pitchFamily="18" charset="0"/>
                <a:ea typeface="Cambria" panose="02040503050406030204" pitchFamily="18" charset="0"/>
              </a:rPr>
              <a:t>CỘNG HÒA XÃ HỘI CHỦ NGHĨA VIỆT NAM</a:t>
            </a:r>
          </a:p>
          <a:p>
            <a:pPr algn="ctr"/>
            <a:r>
              <a:rPr lang="vi-VN" sz="2000" dirty="0">
                <a:latin typeface="Cambria" panose="02040503050406030204" pitchFamily="18" charset="0"/>
                <a:ea typeface="Cambria" panose="02040503050406030204" pitchFamily="18" charset="0"/>
              </a:rPr>
              <a:t>Độc lập – Tự do – Hạnh phúc</a:t>
            </a:r>
          </a:p>
        </p:txBody>
      </p:sp>
      <p:sp>
        <p:nvSpPr>
          <p:cNvPr id="3" name="Rectangle 2"/>
          <p:cNvSpPr/>
          <p:nvPr/>
        </p:nvSpPr>
        <p:spPr>
          <a:xfrm>
            <a:off x="6340247" y="1157490"/>
            <a:ext cx="57704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vi-VN" sz="2000" dirty="0">
                <a:latin typeface="Cambria" panose="02040503050406030204" pitchFamily="18" charset="0"/>
                <a:ea typeface="Cambria" panose="02040503050406030204" pitchFamily="18" charset="0"/>
              </a:rPr>
              <a:t>Thành phố Hồ Chí Minh, ngày 12 tháng 1 năm 2004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842268" y="971373"/>
            <a:ext cx="46368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553251" y="1557600"/>
            <a:ext cx="88132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000" b="1" dirty="0">
                <a:latin typeface="Cambria" panose="02040503050406030204" pitchFamily="18" charset="0"/>
                <a:ea typeface="Cambria" panose="02040503050406030204" pitchFamily="18" charset="0"/>
              </a:rPr>
              <a:t>BẢN TƯỜNG TRÌNH</a:t>
            </a:r>
          </a:p>
          <a:p>
            <a:pPr algn="ctr"/>
            <a:r>
              <a:rPr lang="vi-VN" sz="2000" b="1" dirty="0">
                <a:latin typeface="Cambria" panose="02040503050406030204" pitchFamily="18" charset="0"/>
                <a:ea typeface="Cambria" panose="02040503050406030204" pitchFamily="18" charset="0"/>
              </a:rPr>
              <a:t>Về việc nộp bài chậm</a:t>
            </a:r>
          </a:p>
          <a:p>
            <a:pPr algn="ctr"/>
            <a:endParaRPr lang="vi-VN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vi-VN" sz="2000" dirty="0">
                <a:latin typeface="Cambria" panose="02040503050406030204" pitchFamily="18" charset="0"/>
                <a:ea typeface="Cambria" panose="02040503050406030204" pitchFamily="18" charset="0"/>
              </a:rPr>
              <a:t>   Kính gửi: Cô Nguyễn Thị Hương, giáo viên Ngữ văn lớp 8A</a:t>
            </a:r>
          </a:p>
          <a:p>
            <a:pPr algn="just"/>
            <a:r>
              <a:rPr lang="vi-VN" sz="2000" dirty="0">
                <a:latin typeface="Cambria" panose="02040503050406030204" pitchFamily="18" charset="0"/>
                <a:ea typeface="Cambria" panose="02040503050406030204" pitchFamily="18" charset="0"/>
              </a:rPr>
              <a:t>   Em là Phạm Việt Dũng, học sinh lớp 8A Trường THCS Bình Minh, xin phép được tường trình với cô một việc như sau:</a:t>
            </a:r>
          </a:p>
          <a:p>
            <a:pPr algn="just"/>
            <a:r>
              <a:rPr lang="vi-VN" sz="2000" dirty="0">
                <a:latin typeface="Cambria" panose="02040503050406030204" pitchFamily="18" charset="0"/>
                <a:ea typeface="Cambria" panose="02040503050406030204" pitchFamily="18" charset="0"/>
              </a:rPr>
              <a:t>   Vừa qua, cô dặn chúng em viết bài tập làm văn ở nhà và nộp bài cho cô vào ngày 10 tháng 1 năm 2004. Không may, bố em bị ốm phải nằm viện. Em phải giúp mẹ chăm sóc bố nên không viết kịp bài văn theo đúng yêu cầu của cô.</a:t>
            </a:r>
          </a:p>
          <a:p>
            <a:pPr algn="just"/>
            <a:r>
              <a:rPr lang="vi-VN" sz="2000" dirty="0">
                <a:latin typeface="Cambria" panose="02040503050406030204" pitchFamily="18" charset="0"/>
                <a:ea typeface="Cambria" panose="02040503050406030204" pitchFamily="18" charset="0"/>
              </a:rPr>
              <a:t>    Em xin cam đoan sự việc trên là có thực và xin cô cho phép em nộp bài vào ngày 15 tháng 1 năm 2004.</a:t>
            </a:r>
          </a:p>
          <a:p>
            <a:pPr lvl="8" algn="ctr"/>
            <a:r>
              <a:rPr lang="vi-VN" sz="2000" dirty="0">
                <a:latin typeface="Cambria" panose="02040503050406030204" pitchFamily="18" charset="0"/>
                <a:ea typeface="Cambria" panose="02040503050406030204" pitchFamily="18" charset="0"/>
              </a:rPr>
              <a:t>Người làm tường trình</a:t>
            </a:r>
          </a:p>
          <a:p>
            <a:pPr lvl="8" algn="ctr"/>
            <a:endParaRPr lang="vi-VN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8" algn="ctr"/>
            <a:endParaRPr lang="vi-VN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8" algn="ctr"/>
            <a:endParaRPr lang="vi-VN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8" algn="ctr"/>
            <a:r>
              <a:rPr lang="vi-VN" sz="2000" dirty="0">
                <a:latin typeface="Cambria" panose="02040503050406030204" pitchFamily="18" charset="0"/>
                <a:ea typeface="Cambria" panose="02040503050406030204" pitchFamily="18" charset="0"/>
              </a:rPr>
              <a:t>Phạm Việt Dũng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482" y="427321"/>
            <a:ext cx="2389761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rgbClr val="C00000"/>
                </a:solidFill>
                <a:latin typeface="+mj-lt"/>
              </a:rPr>
              <a:t>Quốc hiệu, tiêu ngữ</a:t>
            </a:r>
            <a:endParaRPr lang="en-US" sz="2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6482" y="1106895"/>
            <a:ext cx="3060970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rgbClr val="C00000"/>
                </a:solidFill>
                <a:latin typeface="+mj-lt"/>
              </a:rPr>
              <a:t>Địa điểm, ngày tháng năm</a:t>
            </a:r>
            <a:endParaRPr lang="en-US" sz="2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3577" y="1688464"/>
            <a:ext cx="3060970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rgbClr val="C00000"/>
                </a:solidFill>
                <a:latin typeface="+mj-lt"/>
              </a:rPr>
              <a:t>Tên văn bản</a:t>
            </a:r>
            <a:endParaRPr lang="en-US" sz="2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0440" y="2454159"/>
            <a:ext cx="2256817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dirty="0" smtClean="0">
                <a:solidFill>
                  <a:srgbClr val="C00000"/>
                </a:solidFill>
                <a:latin typeface="+mj-lt"/>
              </a:rPr>
              <a:t>Người (cơ quan) nhận</a:t>
            </a:r>
            <a:endParaRPr 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3577" y="2885479"/>
            <a:ext cx="186771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dirty="0" smtClean="0">
                <a:solidFill>
                  <a:srgbClr val="C00000"/>
                </a:solidFill>
                <a:latin typeface="+mj-lt"/>
              </a:rPr>
              <a:t>Người tường trình</a:t>
            </a:r>
            <a:endParaRPr 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4514" y="3448666"/>
            <a:ext cx="1827865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rgbClr val="C00000"/>
                </a:solidFill>
                <a:latin typeface="+mj-lt"/>
              </a:rPr>
              <a:t>Nội dung tường trình</a:t>
            </a:r>
            <a:endParaRPr lang="en-US" sz="2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3577" y="4360586"/>
            <a:ext cx="1862848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rgbClr val="C00000"/>
                </a:solidFill>
                <a:latin typeface="+mj-lt"/>
              </a:rPr>
              <a:t>Lời đề nghị hoặc cam đoan</a:t>
            </a:r>
            <a:endParaRPr lang="en-US" sz="2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3577" y="5632312"/>
            <a:ext cx="4061300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rgbClr val="C00000"/>
                </a:solidFill>
                <a:latin typeface="+mj-lt"/>
              </a:rPr>
              <a:t>Chữ kí, họ và tên người tường trình</a:t>
            </a:r>
            <a:endParaRPr lang="en-US" sz="2000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748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6" dur="25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" dur="25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25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7" dur="25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9" dur="25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8" dur="25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9" dur="25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0" dur="25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2" dur="25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3" dur="25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4" dur="25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477250"/>
              </p:ext>
            </p:extLst>
          </p:nvPr>
        </p:nvGraphicFramePr>
        <p:xfrm>
          <a:off x="478888" y="1632765"/>
          <a:ext cx="11246255" cy="5008437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2180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6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74716">
                <a:tc>
                  <a:txBody>
                    <a:bodyPr/>
                    <a:lstStyle/>
                    <a:p>
                      <a:pPr algn="ctr"/>
                      <a:r>
                        <a:rPr lang="vi-VN" sz="24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Thể thức </a:t>
                      </a:r>
                    </a:p>
                    <a:p>
                      <a:pPr algn="ctr"/>
                      <a:r>
                        <a:rPr lang="vi-VN" sz="24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mở</a:t>
                      </a:r>
                      <a:r>
                        <a:rPr lang="vi-VN" sz="2400" b="1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đầu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sz="24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Quốc hiệu,</a:t>
                      </a:r>
                      <a:r>
                        <a:rPr lang="vi-VN" sz="2400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tiêu ngữ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vi-VN" sz="2400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Địa điểm, ngày tháng năm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sz="2400" b="1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TÊN VĂN BẢN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vi-VN" sz="2400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Người (cơ quan) nhận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651">
                <a:tc>
                  <a:txBody>
                    <a:bodyPr/>
                    <a:lstStyle/>
                    <a:p>
                      <a:pPr algn="ctr"/>
                      <a:r>
                        <a:rPr lang="vi-VN" sz="24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Nội dung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vi-VN" sz="24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Người tường</a:t>
                      </a:r>
                      <a:r>
                        <a:rPr lang="vi-VN" sz="2400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trình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vi-VN" sz="2400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Trình bày cụ thể: thời gian, địa điểm, nguyên nhân, hậu quả, ai chịu trách nhiệm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508">
                <a:tc>
                  <a:txBody>
                    <a:bodyPr/>
                    <a:lstStyle/>
                    <a:p>
                      <a:pPr algn="ctr"/>
                      <a:r>
                        <a:rPr lang="vi-VN" sz="2400" b="1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Thể thức</a:t>
                      </a:r>
                    </a:p>
                    <a:p>
                      <a:pPr algn="ctr"/>
                      <a:r>
                        <a:rPr lang="vi-VN" sz="2400" b="1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kết thúc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vi-VN" sz="24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Lời đề</a:t>
                      </a:r>
                      <a:r>
                        <a:rPr lang="vi-VN" sz="2400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nghị hoặc cam đoan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vi-VN" sz="2400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Chữ kí, họ và tên người tường trình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2114272" y="739468"/>
            <a:ext cx="7975486" cy="661481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Một văn bản tường trình cần có các mục sau:</a:t>
            </a:r>
            <a:endParaRPr lang="en-US" sz="2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8888" y="216248"/>
            <a:ext cx="7635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vi-VN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sz="28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Cách</a:t>
            </a:r>
            <a:r>
              <a:rPr lang="en-US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làm</a:t>
            </a:r>
            <a:r>
              <a:rPr lang="en-US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văn</a:t>
            </a:r>
            <a:r>
              <a:rPr lang="en-US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bản</a:t>
            </a:r>
            <a:r>
              <a:rPr lang="en-US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tường</a:t>
            </a:r>
            <a:r>
              <a:rPr lang="en-US" sz="28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trình</a:t>
            </a:r>
            <a:endParaRPr lang="en-US" sz="28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22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962</Words>
  <Application>Microsoft Office PowerPoint</Application>
  <PresentationFormat>Widescreen</PresentationFormat>
  <Paragraphs>103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7</cp:revision>
  <dcterms:created xsi:type="dcterms:W3CDTF">2022-07-19T16:45:09Z</dcterms:created>
  <dcterms:modified xsi:type="dcterms:W3CDTF">2022-07-19T18:03:01Z</dcterms:modified>
</cp:coreProperties>
</file>